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Fact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Body Level One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lvl="4" marL="0" indent="1207008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b="1" spc="-132" sz="11000"/>
            </a:pPr>
            <a:r>
              <a:t>100%
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409446" defTabSz="1511769">
              <a:spcBef>
                <a:spcPts val="0"/>
              </a:spcBef>
              <a:buSzTx/>
              <a:buNone/>
              <a:defRPr spc="-124" sz="527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“Notable Quote”
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 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7" cy="1120988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7"/>
            <a:ext cx="22529802" cy="1119347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Relationship Id="rId3" Type="http://schemas.openxmlformats.org/officeDocument/2006/relationships/hyperlink" Target="https://ko.wikipedia.org/wiki/%EC%B9%98%EC%98%AC%EC%BD%A5%EC%8A%A4%ED%82%A4_%EB%A1%9C%EC%BC%93_%EB%B0%A9%EC%A0%95%EC%8B%9D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g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hyperlink" Target="https://en.wikipedia.org/wiki/Pressure_altitude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projectf.io/posts/fixed-point-numbers-in-verilog/" TargetMode="External"/><Relationship Id="rId3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projectf.io/posts/fixed-point-numbers-in-verilog/" TargetMode="External"/><Relationship Id="rId3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ko.wikipedia.org/wiki/%EC%8B%AC%ED%94%84%EC%8A%A8_%EA%B3%B5%EC%8B%9D" TargetMode="External"/><Relationship Id="rId3" Type="http://schemas.openxmlformats.org/officeDocument/2006/relationships/image" Target="../media/image18.png"/><Relationship Id="rId4" Type="http://schemas.openxmlformats.org/officeDocument/2006/relationships/hyperlink" Target="https://ko.wikipedia.org/wiki/%EC%82%AC%EB%8B%A4%EB%A6%AC%EA%BC%B4_%EA%B3%B5%EC%8B%9D" TargetMode="External"/><Relationship Id="rId5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projectf.io/posts/square-root-in-verilog/" TargetMode="External"/><Relationship Id="rId3" Type="http://schemas.openxmlformats.org/officeDocument/2006/relationships/image" Target="../media/image21.png"/><Relationship Id="rId4" Type="http://schemas.openxmlformats.org/officeDocument/2006/relationships/hyperlink" Target="https://en.wikipedia.org/wiki/Methods_of_computing_square_roots#Digit-by-digit_calculation" TargetMode="External"/><Relationship Id="rId5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projectf.io/posts/square-root-in-verilog/" TargetMode="External"/><Relationship Id="rId3" Type="http://schemas.openxmlformats.org/officeDocument/2006/relationships/image" Target="../media/image21.png"/><Relationship Id="rId4" Type="http://schemas.openxmlformats.org/officeDocument/2006/relationships/hyperlink" Target="https://en.wikipedia.org/wiki/Methods_of_computing_square_roots#Digit-by-digit_calculation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Relationship Id="rId3" Type="http://schemas.openxmlformats.org/officeDocument/2006/relationships/image" Target="../media/image2.tif"/><Relationship Id="rId4" Type="http://schemas.openxmlformats.org/officeDocument/2006/relationships/image" Target="../media/image3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8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44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4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4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4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Relationship Id="rId3" Type="http://schemas.openxmlformats.org/officeDocument/2006/relationships/image" Target="../media/image10.jpe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Relationship Id="rId3" Type="http://schemas.openxmlformats.org/officeDocument/2006/relationships/image" Target="../media/image1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7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8.png"/><Relationship Id="rId3" Type="http://schemas.openxmlformats.org/officeDocument/2006/relationships/image" Target="../media/image12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0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1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3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4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5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6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논리회로설계 프로젝트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논리회로설계 프로젝트</a:t>
            </a:r>
          </a:p>
        </p:txBody>
      </p:sp>
      <p:sp>
        <p:nvSpPr>
          <p:cNvPr id="152" name="Saturn V"/>
          <p:cNvSpPr txBox="1"/>
          <p:nvPr/>
        </p:nvSpPr>
        <p:spPr>
          <a:xfrm>
            <a:off x="1206500" y="7196865"/>
            <a:ext cx="21971000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Saturn 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y Ideas for Implementing Saturn V in verilo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b="0" spc="-200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My Ideas for Implementing Saturn V in verilog</a:t>
            </a:r>
          </a:p>
        </p:txBody>
      </p:sp>
      <p:sp>
        <p:nvSpPr>
          <p:cNvPr id="183" name="what i’ve accomplished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what i’ve accomplished</a:t>
            </a:r>
          </a:p>
        </p:txBody>
      </p:sp>
      <p:sp>
        <p:nvSpPr>
          <p:cNvPr id="184" name="속도에 따라 높이/이동거리를 적분해준다.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91311" indent="-591311" defTabSz="2365187">
              <a:spcBef>
                <a:spcPts val="4300"/>
              </a:spcBef>
              <a:defRPr sz="4600"/>
            </a:pPr>
            <a:r>
              <a:t>속도에 따라 높이/이동거리를 적분해준다.</a:t>
            </a:r>
          </a:p>
          <a:p>
            <a:pPr marL="591311" indent="-591311" defTabSz="2365187">
              <a:spcBef>
                <a:spcPts val="4300"/>
              </a:spcBef>
              <a:defRPr sz="4600"/>
            </a:pPr>
            <a:r>
              <a:t>공기농도가 낮아지면 기울여 궤적을 생성해준다.</a:t>
            </a:r>
          </a:p>
          <a:p>
            <a:pPr marL="591311" indent="-591311" defTabSz="2365187">
              <a:spcBef>
                <a:spcPts val="4300"/>
              </a:spcBef>
              <a:defRPr sz="4600"/>
            </a:pPr>
            <a:r>
              <a:t>연료소모량에 맞춰 stage를 분리해준다.</a:t>
            </a:r>
          </a:p>
          <a:p>
            <a:pPr marL="591311" indent="-591311" defTabSz="2365187">
              <a:spcBef>
                <a:spcPts val="4300"/>
              </a:spcBef>
              <a:defRPr sz="4600"/>
            </a:pPr>
            <a:r>
              <a:t>달에 가기 위한 가속을 한다.</a:t>
            </a:r>
          </a:p>
          <a:p>
            <a:pPr marL="591311" indent="-591311" defTabSz="2365187">
              <a:spcBef>
                <a:spcPts val="4300"/>
              </a:spcBef>
              <a:defRPr sz="4600">
                <a:solidFill>
                  <a:srgbClr val="6C6C6C"/>
                </a:solidFill>
              </a:defRPr>
            </a:pPr>
            <a:r>
              <a:t>착륙선을 꺼낸다.</a:t>
            </a:r>
          </a:p>
          <a:p>
            <a:pPr marL="591311" indent="-591311" defTabSz="2365187">
              <a:spcBef>
                <a:spcPts val="4300"/>
              </a:spcBef>
              <a:defRPr sz="4600">
                <a:solidFill>
                  <a:srgbClr val="6C6C6C"/>
                </a:solidFill>
              </a:defRPr>
            </a:pPr>
            <a:r>
              <a:t>달에 착륙하기 위한 감속을 한다.</a:t>
            </a:r>
          </a:p>
          <a:p>
            <a:pPr marL="591311" indent="-591311" defTabSz="2365187">
              <a:spcBef>
                <a:spcPts val="4300"/>
              </a:spcBef>
              <a:defRPr sz="4600">
                <a:solidFill>
                  <a:srgbClr val="6C6C6C"/>
                </a:solidFill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deas and Equations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Ideas and Equations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치올콥스키 로켓 방정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치올콥스키 로켓 방정식</a:t>
            </a:r>
          </a:p>
        </p:txBody>
      </p:sp>
      <p:sp>
        <p:nvSpPr>
          <p:cNvPr id="189" name="Tsiolkovsky’s Rocket Equation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Tsiolkovsky’s Rocket Equation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3445" y="679730"/>
            <a:ext cx="2515553" cy="3488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69417" y="3785460"/>
            <a:ext cx="11455402" cy="918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Expérience_de_Tsiolkovsky.gif" descr="Expérience_de_Tsiolkovsky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76221" y="7081108"/>
            <a:ext cx="6350002" cy="2590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로켓의 속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로켓의 속도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0260" y="5326989"/>
            <a:ext cx="11523480" cy="3062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9775" y="9280773"/>
            <a:ext cx="6064449" cy="1572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다단 로켓의 속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다단 로켓의 속도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0861" y="6382460"/>
            <a:ext cx="10742278" cy="661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5797" y="3094385"/>
            <a:ext cx="10472406" cy="3030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다단 로켓의 속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다단 로켓의 속도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alphaModFix amt="39901"/>
            <a:extLst/>
          </a:blip>
          <a:stretch>
            <a:fillRect/>
          </a:stretch>
        </p:blipFill>
        <p:spPr>
          <a:xfrm>
            <a:off x="6820861" y="6382460"/>
            <a:ext cx="10742278" cy="661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alphaModFix amt="39901"/>
            <a:extLst/>
          </a:blip>
          <a:stretch>
            <a:fillRect/>
          </a:stretch>
        </p:blipFill>
        <p:spPr>
          <a:xfrm>
            <a:off x="6955797" y="3094385"/>
            <a:ext cx="10472406" cy="3030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8714" y="7034755"/>
            <a:ext cx="11086573" cy="2673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로켓의 이동거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로켓의 이동거리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3755" y="6234047"/>
            <a:ext cx="9096490" cy="4284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대기 농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대기 농도</a:t>
            </a:r>
          </a:p>
        </p:txBody>
      </p:sp>
      <p:sp>
        <p:nvSpPr>
          <p:cNvPr id="211" name="대충 30km부터 무시가능하다.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대충 30km부터 무시가능하다.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9141" y="4976005"/>
            <a:ext cx="9122060" cy="5584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90291" y="725868"/>
            <a:ext cx="5969002" cy="669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20128" y="6401306"/>
            <a:ext cx="6786655" cy="5660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상승 궤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상승 궤도</a:t>
            </a:r>
          </a:p>
        </p:txBody>
      </p:sp>
      <p:sp>
        <p:nvSpPr>
          <p:cNvPr id="217" name="나의 뇌피셜 : 엄청 큰 원을 따라서 목표궤도까지 상승한다고 하자.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나의 뇌피셜 : 엄청 큰 원을 따라서 목표궤도까지 상승한다고 하자.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6273" y="4604498"/>
            <a:ext cx="9554138" cy="7534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2122" y="4133326"/>
            <a:ext cx="9028938" cy="8476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상승 궤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상승 궤도</a:t>
            </a:r>
          </a:p>
        </p:txBody>
      </p:sp>
      <p:sp>
        <p:nvSpPr>
          <p:cNvPr id="222" name="나의 뇌피셜 : 엄청 큰 원을 따라서 목표궤도까지 상승한다고 하자.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나의 뇌피셜 : 엄청 큰 원을 따라서 목표궤도까지 상승한다고 하자.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alphaModFix amt="60621"/>
            <a:extLst/>
          </a:blip>
          <a:stretch>
            <a:fillRect/>
          </a:stretch>
        </p:blipFill>
        <p:spPr>
          <a:xfrm>
            <a:off x="2096273" y="4604498"/>
            <a:ext cx="9554138" cy="7534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alphaModFix amt="60621"/>
            <a:extLst/>
          </a:blip>
          <a:stretch>
            <a:fillRect/>
          </a:stretch>
        </p:blipFill>
        <p:spPr>
          <a:xfrm>
            <a:off x="13262122" y="4133326"/>
            <a:ext cx="9028938" cy="8476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74512" y="3351464"/>
            <a:ext cx="15265435" cy="9752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800px-Apollo_11_Launch_-_GPN-2000-000630.jpg" descr="800px-Apollo_11_Launch_-_GPN-2000-000630.jp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2058647" y="1265287"/>
            <a:ext cx="8982047" cy="11227556"/>
          </a:xfrm>
          <a:prstGeom prst="rect">
            <a:avLst/>
          </a:prstGeom>
        </p:spPr>
      </p:pic>
      <p:pic>
        <p:nvPicPr>
          <p:cNvPr id="155" name="S-IC_engines_and_Von_Braun.jpg" descr="S-IC_engines_and_Von_Braun.jpg"/>
          <p:cNvPicPr>
            <a:picLocks noChangeAspect="1"/>
          </p:cNvPicPr>
          <p:nvPr>
            <p:ph type="pic" idx="23"/>
          </p:nvPr>
        </p:nvPicPr>
        <p:blipFill>
          <a:blip r:embed="rId3">
            <a:extLst/>
          </a:blip>
          <a:srcRect l="8941" t="40" r="8941" b="40"/>
          <a:stretch>
            <a:fillRect/>
          </a:stretch>
        </p:blipFill>
        <p:spPr>
          <a:xfrm>
            <a:off x="15204622" y="1244202"/>
            <a:ext cx="7426177" cy="1122748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상승 궤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상승 궤도</a:t>
            </a:r>
          </a:p>
        </p:txBody>
      </p:sp>
      <p:sp>
        <p:nvSpPr>
          <p:cNvPr id="228" name="나의 뇌피셜 : 엄청 큰 원을 따라서 목표궤도까지 상승한다고 하자.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나의 뇌피셜 : 엄청 큰 원을 따라서 목표궤도까지 상승한다고 하자.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alphaModFix amt="60621"/>
            <a:extLst/>
          </a:blip>
          <a:stretch>
            <a:fillRect/>
          </a:stretch>
        </p:blipFill>
        <p:spPr>
          <a:xfrm>
            <a:off x="2096273" y="4604498"/>
            <a:ext cx="9554138" cy="7534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3">
            <a:alphaModFix amt="60621"/>
            <a:extLst/>
          </a:blip>
          <a:stretch>
            <a:fillRect/>
          </a:stretch>
        </p:blipFill>
        <p:spPr>
          <a:xfrm>
            <a:off x="13262122" y="4133326"/>
            <a:ext cx="9028938" cy="8476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4">
            <a:alphaModFix amt="50063"/>
            <a:extLst/>
          </a:blip>
          <a:stretch>
            <a:fillRect/>
          </a:stretch>
        </p:blipFill>
        <p:spPr>
          <a:xfrm>
            <a:off x="3674512" y="3351464"/>
            <a:ext cx="15265435" cy="9752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56058" y="2842192"/>
            <a:ext cx="14871885" cy="10770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How to Implement Equations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How to Implement Equations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부동소수점 =&gt; 소수점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부동소수점 =&gt; 소수점계산</a:t>
            </a:r>
          </a:p>
        </p:txBody>
      </p:sp>
      <p:sp>
        <p:nvSpPr>
          <p:cNvPr id="237" name="소수의 자릿수 = 정확도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소수의 자릿수 = 정확도</a:t>
            </a:r>
          </a:p>
        </p:txBody>
      </p:sp>
      <p:sp>
        <p:nvSpPr>
          <p:cNvPr id="238" name="1e-9를 표현해보자.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00734">
              <a:spcBef>
                <a:spcPts val="1700"/>
              </a:spcBef>
              <a:defRPr spc="-100" sz="5300"/>
            </a:pPr>
            <a:r>
              <a:t>1e-9를 표현해보자.</a:t>
            </a:r>
            <a:endParaRPr spc="-52"/>
          </a:p>
          <a:p>
            <a:pPr defTabSz="800734">
              <a:spcBef>
                <a:spcPts val="1700"/>
              </a:spcBef>
              <a:defRPr spc="-100" sz="5300"/>
            </a:pPr>
            <a:r>
              <a:t>1101.1 =&gt; 2^(-1) =&gt; 0.5가 최소단위</a:t>
            </a:r>
            <a:endParaRPr spc="-52"/>
          </a:p>
          <a:p>
            <a:pPr defTabSz="800734">
              <a:spcBef>
                <a:spcPts val="1700"/>
              </a:spcBef>
              <a:defRPr spc="-100" sz="5300"/>
            </a:pPr>
            <a:r>
              <a:t>1101.01 =&gt; 2^(-2) =&gt; 0.25가 최소단위</a:t>
            </a:r>
            <a:endParaRPr spc="-52"/>
          </a:p>
          <a:p>
            <a:pPr defTabSz="800734">
              <a:spcBef>
                <a:spcPts val="1700"/>
              </a:spcBef>
              <a:defRPr spc="-100" sz="5300"/>
            </a:pPr>
            <a:r>
              <a:t>….</a:t>
            </a:r>
            <a:endParaRPr spc="-52"/>
          </a:p>
          <a:p>
            <a:pPr defTabSz="800734">
              <a:spcBef>
                <a:spcPts val="1700"/>
              </a:spcBef>
              <a:defRPr spc="-100" sz="5300"/>
            </a:pPr>
            <a:r>
              <a:t>1101.0000001 =&gt; 2^(-6) =&gt; 0.015625가 최소단위</a:t>
            </a:r>
            <a:endParaRPr spc="-52"/>
          </a:p>
          <a:p>
            <a:pPr defTabSz="800734">
              <a:spcBef>
                <a:spcPts val="1700"/>
              </a:spcBef>
              <a:defRPr spc="-100" sz="5300"/>
            </a:pPr>
            <a:r>
              <a:t>….</a:t>
            </a:r>
            <a:endParaRPr spc="-52"/>
          </a:p>
          <a:p>
            <a:pPr defTabSz="800734">
              <a:spcBef>
                <a:spcPts val="1700"/>
              </a:spcBef>
              <a:defRPr spc="-100" sz="5300"/>
            </a:pPr>
            <a:r>
              <a:t>1101.00000000…….. =&gt; 2^(-30) =&gt; 0.000000000931323 로 표현할 수 있다.</a:t>
            </a:r>
          </a:p>
        </p:txBody>
      </p:sp>
      <p:sp>
        <p:nvSpPr>
          <p:cNvPr id="239" name="https://projectf.io/posts/fixed-point-numbers-in-verilog/"/>
          <p:cNvSpPr txBox="1"/>
          <p:nvPr/>
        </p:nvSpPr>
        <p:spPr>
          <a:xfrm>
            <a:off x="13779884" y="2275071"/>
            <a:ext cx="925272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https://projectf.io/posts/fixed-point-numbers-in-verilog/</a:t>
            </a:r>
          </a:p>
        </p:txBody>
      </p:sp>
      <p:pic>
        <p:nvPicPr>
          <p:cNvPr id="240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3245" y="1013390"/>
            <a:ext cx="7366002" cy="1308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부동소수점 =&gt; 소수점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부동소수점 =&gt; 소수점계산</a:t>
            </a:r>
          </a:p>
        </p:txBody>
      </p:sp>
      <p:sp>
        <p:nvSpPr>
          <p:cNvPr id="243" name="소수의 자릿수 = 정확도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소수의 자릿수 = 정확도</a:t>
            </a:r>
          </a:p>
        </p:txBody>
      </p:sp>
      <p:sp>
        <p:nvSpPr>
          <p:cNvPr id="244" name="0.125 + 0.5 를 해보자.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0.125 + 0.5 를 해보자.</a:t>
            </a:r>
            <a:endParaRPr spc="-55"/>
          </a:p>
          <a:p>
            <a:pPr>
              <a:defRPr spc="-55"/>
            </a:pPr>
          </a:p>
          <a:p>
            <a:pPr/>
            <a:r>
              <a:t>[ 0.125 + 0.5 ] * 2^3 =&gt; 0.125 * 2^3 + 0.5 * 2^3 =&gt; 5 (= 101)</a:t>
            </a:r>
            <a:endParaRPr spc="-55"/>
          </a:p>
          <a:p>
            <a:pPr>
              <a:defRPr spc="-55"/>
            </a:pPr>
          </a:p>
          <a:p>
            <a:pPr/>
            <a:r>
              <a:t>5 * 2^(-3) =&gt; 0.625 =&gt; 0.001 + 0.1 = 0.101</a:t>
            </a:r>
            <a:endParaRPr spc="-55"/>
          </a:p>
          <a:p>
            <a:pPr>
              <a:defRPr spc="-55"/>
            </a:pPr>
          </a:p>
          <a:p>
            <a:pPr/>
            <a:r>
              <a:t>결론적으로 내가 계산하고 싶은 자릿수만큼 곱해서 연산하고 나눠준다.</a:t>
            </a:r>
          </a:p>
        </p:txBody>
      </p:sp>
      <p:sp>
        <p:nvSpPr>
          <p:cNvPr id="245" name="https://projectf.io/posts/fixed-point-numbers-in-verilog/"/>
          <p:cNvSpPr txBox="1"/>
          <p:nvPr/>
        </p:nvSpPr>
        <p:spPr>
          <a:xfrm>
            <a:off x="13779886" y="2275071"/>
            <a:ext cx="925272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https://projectf.io/posts/fixed-point-numbers-in-verilog/</a:t>
            </a:r>
          </a:p>
        </p:txBody>
      </p:sp>
      <p:pic>
        <p:nvPicPr>
          <p:cNvPr id="246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23245" y="1013390"/>
            <a:ext cx="7366002" cy="1308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적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적분</a:t>
            </a:r>
          </a:p>
        </p:txBody>
      </p:sp>
      <p:sp>
        <p:nvSpPr>
          <p:cNvPr id="249" name="간단하고 효과적인 알고리즘 두 가지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간단하고 효과적인 알고리즘 두 가지</a:t>
            </a:r>
          </a:p>
        </p:txBody>
      </p:sp>
      <p:pic>
        <p:nvPicPr>
          <p:cNvPr id="250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4890" y="8823542"/>
            <a:ext cx="14294219" cy="2213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4890" y="5227373"/>
            <a:ext cx="14294219" cy="2241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제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제곱</a:t>
            </a:r>
          </a:p>
        </p:txBody>
      </p:sp>
      <p:sp>
        <p:nvSpPr>
          <p:cNvPr id="254" name="간단하고 효과적인 초딩처럼 계산하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간단하고 효과적인 초딩처럼 계산하기</a:t>
            </a:r>
          </a:p>
        </p:txBody>
      </p:sp>
      <p:sp>
        <p:nvSpPr>
          <p:cNvPr id="255" name="2^2 = 2 x 2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2^2 = 2 x 2</a:t>
            </a:r>
            <a:endParaRPr spc="-55"/>
          </a:p>
          <a:p>
            <a:pPr/>
            <a:r>
              <a:t>2^64 = 2 x 2 x …. = for i in range(64) ….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5134" y="6676960"/>
            <a:ext cx="8453730" cy="6367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제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제곱</a:t>
            </a:r>
          </a:p>
        </p:txBody>
      </p:sp>
      <p:sp>
        <p:nvSpPr>
          <p:cNvPr id="259" name="간단하고 효과적인 초딩처럼 계산하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trike="sngStrike" sz="5200"/>
            </a:lvl1pPr>
          </a:lstStyle>
          <a:p>
            <a:pPr/>
            <a:r>
              <a:t>간단하고 효과적인 초딩처럼 계산하기</a:t>
            </a:r>
          </a:p>
        </p:txBody>
      </p:sp>
      <p:sp>
        <p:nvSpPr>
          <p:cNvPr id="260" name="verilog의 내장된 연산자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verilog의 내장된 연산자</a:t>
            </a:r>
            <a:endParaRPr spc="-55"/>
          </a:p>
          <a:p>
            <a:pPr>
              <a:defRPr spc="-55"/>
            </a:pPr>
          </a:p>
          <a:p>
            <a:pPr/>
            <a:r>
              <a:t>** 를 사용한다.</a:t>
            </a:r>
            <a:endParaRPr spc="-55"/>
          </a:p>
          <a:p>
            <a:pPr>
              <a:defRPr spc="-55"/>
            </a:pPr>
          </a:p>
          <a:p>
            <a:pPr/>
            <a:r>
              <a:t>e.g. 10.0**-3.0 = 0.001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루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루트</a:t>
            </a:r>
          </a:p>
        </p:txBody>
      </p:sp>
      <p:sp>
        <p:nvSpPr>
          <p:cNvPr id="263" name="간단하고 효과적인 나눗셈 비슷한 거?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간단하고 효과적인 나눗셈 비슷한 거?</a:t>
            </a:r>
          </a:p>
        </p:txBody>
      </p:sp>
      <p:pic>
        <p:nvPicPr>
          <p:cNvPr id="264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9870" y="4619047"/>
            <a:ext cx="15124260" cy="223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9870" y="8765602"/>
            <a:ext cx="15124260" cy="2292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루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루트</a:t>
            </a:r>
          </a:p>
        </p:txBody>
      </p:sp>
      <p:sp>
        <p:nvSpPr>
          <p:cNvPr id="268" name="간단하고 효과적인 나눗셈 비슷한 거?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간단하고 효과적인 나눗셈 비슷한 거?</a:t>
            </a:r>
          </a:p>
        </p:txBody>
      </p:sp>
      <p:pic>
        <p:nvPicPr>
          <p:cNvPr id="269" name="Image" descr="Image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9870" y="4619047"/>
            <a:ext cx="15124260" cy="2234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>
            <a:hlinkClick r:id="rId4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9870" y="8765602"/>
            <a:ext cx="15124260" cy="2292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75279" y="4118373"/>
            <a:ext cx="15633441" cy="8516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로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로그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5633" y="4540250"/>
            <a:ext cx="7592735" cy="63417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누리호"/>
          <p:cNvSpPr txBox="1"/>
          <p:nvPr>
            <p:ph type="title"/>
          </p:nvPr>
        </p:nvSpPr>
        <p:spPr>
          <a:xfrm>
            <a:off x="1206500" y="1269999"/>
            <a:ext cx="9779000" cy="588227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누리호</a:t>
            </a:r>
          </a:p>
        </p:txBody>
      </p:sp>
      <p:pic>
        <p:nvPicPr>
          <p:cNvPr id="158" name="Ej_mlt3oRqFxRQ2CNuFZPKvw1CD-syVb1wy8OqbDb4srLs3Hexod0_mWHzzWftSnQ1gWGxTe3OSk_65jDvOlLfOAf7vDe0Roz1r7QqOmdzH5jo4412qFywGa0th1zM0kmaXBO_LaFd2BTAOCtrKjO-3TZW1efSEK8BxDWYkMrwU.png" descr="Ej_mlt3oRqFxRQ2CNuFZPKvw1CD-syVb1wy8OqbDb4srLs3Hexod0_mWHzzWftSnQ1gWGxTe3OSk_65jDvOlLfOAf7vDe0Roz1r7QqOmdzH5jo4412qFywGa0th1zM0kmaXBO_LaFd2BTAOCtrKjO-3TZW1efSEK8BxDWYkMrwU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193" t="0" r="1193" b="0"/>
          <a:stretch>
            <a:fillRect/>
          </a:stretch>
        </p:blipFill>
        <p:spPr>
          <a:xfrm>
            <a:off x="5896133" y="7350484"/>
            <a:ext cx="4688110" cy="4802714"/>
          </a:xfrm>
          <a:prstGeom prst="rect">
            <a:avLst/>
          </a:prstGeom>
        </p:spPr>
      </p:pic>
      <p:pic>
        <p:nvPicPr>
          <p:cNvPr id="159" name="PZWRFEZA25O2LH2DHC5DBO2Z4M.JPG" descr="PZWRFEZA25O2LH2DHC5DBO2Z4M.JPG"/>
          <p:cNvPicPr>
            <a:picLocks noChangeAspect="1"/>
          </p:cNvPicPr>
          <p:nvPr/>
        </p:nvPicPr>
        <p:blipFill>
          <a:blip r:embed="rId3">
            <a:extLst/>
          </a:blip>
          <a:srcRect l="15020" t="0" r="15020" b="0"/>
          <a:stretch>
            <a:fillRect/>
          </a:stretch>
        </p:blipFill>
        <p:spPr>
          <a:xfrm>
            <a:off x="12145944" y="1232860"/>
            <a:ext cx="10981680" cy="11250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로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로그</a:t>
            </a:r>
          </a:p>
        </p:txBody>
      </p:sp>
      <p:sp>
        <p:nvSpPr>
          <p:cNvPr id="277" name="테일러 공식( &lt;= 제곱, 적분, 여기저기 알고리즘 구현하는데 쓰임)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테일러 공식( &lt;= 제곱, 적분, 여기저기 알고리즘 구현하는데 쓰임)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5633" y="4540250"/>
            <a:ext cx="7592735" cy="6341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1001" y="6192582"/>
            <a:ext cx="12080216" cy="3456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로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로그</a:t>
            </a:r>
          </a:p>
        </p:txBody>
      </p:sp>
      <p:sp>
        <p:nvSpPr>
          <p:cNvPr id="282" name="하지만 verilog 함수가 있지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하지만 verilog 함수가 있지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0081" y="4464539"/>
            <a:ext cx="8703838" cy="782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삼각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삼각함수</a:t>
            </a:r>
          </a:p>
        </p:txBody>
      </p:sp>
      <p:sp>
        <p:nvSpPr>
          <p:cNvPr id="286" name="간단하고 효과적인 미리 계산하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간단하고 효과적인 미리 계산하기</a:t>
            </a:r>
          </a:p>
        </p:txBody>
      </p:sp>
      <p:sp>
        <p:nvSpPr>
          <p:cNvPr id="287" name="lookup table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lookup table</a:t>
            </a:r>
            <a:endParaRPr spc="-55"/>
          </a:p>
          <a:p>
            <a:pPr/>
            <a:r>
              <a:t>만드는 코드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9517" y="3328492"/>
            <a:ext cx="9244964" cy="10096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삼각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삼각함수</a:t>
            </a:r>
          </a:p>
        </p:txBody>
      </p:sp>
      <p:sp>
        <p:nvSpPr>
          <p:cNvPr id="291" name="간단하고 효과적인 미리 계산하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간단하고 효과적인 미리 계산하기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9517" y="3328492"/>
            <a:ext cx="9244964" cy="10096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0116" y="3625139"/>
            <a:ext cx="8132979" cy="9502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삼각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삼각함수</a:t>
            </a:r>
          </a:p>
        </p:txBody>
      </p:sp>
      <p:sp>
        <p:nvSpPr>
          <p:cNvPr id="296" name="간단하고 효과적인 미리 계산하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간단하고 효과적인 미리 계산하기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9517" y="3328492"/>
            <a:ext cx="9244964" cy="10096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0116" y="3625139"/>
            <a:ext cx="8132979" cy="9502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43555" y="378306"/>
            <a:ext cx="11094279" cy="11356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삼각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삼각함수</a:t>
            </a:r>
          </a:p>
        </p:txBody>
      </p:sp>
      <p:sp>
        <p:nvSpPr>
          <p:cNvPr id="302" name="간단하고 효과적인 미리 계산하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간단하고 효과적인 미리 계산하기</a:t>
            </a:r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9517" y="3328492"/>
            <a:ext cx="9244964" cy="10096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3555" y="378306"/>
            <a:ext cx="11094279" cy="11356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0116" y="3625139"/>
            <a:ext cx="8132979" cy="9502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7667" y="168609"/>
            <a:ext cx="10622886" cy="1497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삼각함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삼각함수</a:t>
            </a:r>
          </a:p>
        </p:txBody>
      </p:sp>
      <p:sp>
        <p:nvSpPr>
          <p:cNvPr id="309" name="간단하고 효과적인 미리 계산하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간단하고 효과적인 미리 계산하기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9517" y="3328492"/>
            <a:ext cx="9244964" cy="10096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3555" y="378306"/>
            <a:ext cx="11094279" cy="11356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0116" y="3625139"/>
            <a:ext cx="8132979" cy="9502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7667" y="168609"/>
            <a:ext cx="10622886" cy="14970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95139" y="5277241"/>
            <a:ext cx="15393723" cy="4753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My verilog for Saturn V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My verilog for Saturn 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로켓의 유효배기속도, 질량비, 추력 계산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로켓의 유효배기속도, 질량비, 추력 계산기</a:t>
            </a:r>
          </a:p>
        </p:txBody>
      </p:sp>
      <p:sp>
        <p:nvSpPr>
          <p:cNvPr id="319" name="μ 계산만 잘 하면 나머진 곱셈 ( 현재는 최종속도만 계산 )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μ 계산만 잘 하면 나머진 곱셈 ( 현재는 최종속도만 계산 )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776" y="4520488"/>
            <a:ext cx="10398618" cy="7712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44894" y="4777047"/>
            <a:ext cx="8177581" cy="719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적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적분</a:t>
            </a:r>
          </a:p>
        </p:txBody>
      </p:sp>
      <p:sp>
        <p:nvSpPr>
          <p:cNvPr id="324" name="사다리꼴 공식은 직각직각한 그래프의 적분을 잘 한다.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사다리꼴 공식은 직각직각한 그래프의 적분을 잘 한다.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663" y="3690206"/>
            <a:ext cx="10319417" cy="92299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52182" y="6729148"/>
            <a:ext cx="3927637" cy="3284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37757" y="5216197"/>
            <a:ext cx="9551191" cy="2649687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단순 산수입니다.…"/>
          <p:cNvSpPr txBox="1"/>
          <p:nvPr/>
        </p:nvSpPr>
        <p:spPr>
          <a:xfrm>
            <a:off x="13284153" y="8857202"/>
            <a:ext cx="8258397" cy="1907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600">
                <a:solidFill>
                  <a:srgbClr val="FFFFFF"/>
                </a:solidFill>
              </a:defRPr>
            </a:pPr>
            <a:r>
              <a:t>단순 산수입니다.</a:t>
            </a:r>
          </a:p>
          <a:p>
            <a:pPr>
              <a:defRPr sz="5600">
                <a:solidFill>
                  <a:srgbClr val="FFFFFF"/>
                </a:solidFill>
              </a:defRPr>
            </a:pPr>
            <a:r>
              <a:t>근데 부동소수점을 곁들인…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Autonetics_D-17.JPG" descr="Autonetics_D-17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7699" r="0" b="7698"/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로켓의 이동속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로켓의 이동속도</a:t>
            </a:r>
          </a:p>
        </p:txBody>
      </p:sp>
      <p:sp>
        <p:nvSpPr>
          <p:cNvPr id="331" name="현재 이동속도를 실시간으로 계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현재 이동속도를 실시간으로 계산</a:t>
            </a:r>
          </a:p>
        </p:txBody>
      </p:sp>
      <p:pic>
        <p:nvPicPr>
          <p:cNvPr id="3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8394" y="5054208"/>
            <a:ext cx="13247212" cy="663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6505" y="570068"/>
            <a:ext cx="5473702" cy="3327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로켓의 이동속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로켓의 이동속도</a:t>
            </a:r>
          </a:p>
        </p:txBody>
      </p:sp>
      <p:sp>
        <p:nvSpPr>
          <p:cNvPr id="336" name="현재 이동속도를 실시간으로 계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현재 이동속도를 실시간으로 계산</a:t>
            </a:r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76505" y="570068"/>
            <a:ext cx="5473702" cy="3327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71342" y="6200947"/>
            <a:ext cx="14041317" cy="4351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로켓의 이동속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로켓의 이동속도</a:t>
            </a:r>
          </a:p>
        </p:txBody>
      </p:sp>
      <p:sp>
        <p:nvSpPr>
          <p:cNvPr id="341" name="현재 이동속도를 실시간으로 계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현재 이동속도를 실시간으로 계산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8394" y="5054208"/>
            <a:ext cx="13247212" cy="663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6505" y="570068"/>
            <a:ext cx="5473702" cy="3327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1342" y="6200947"/>
            <a:ext cx="14041317" cy="4351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24285" y="5533837"/>
            <a:ext cx="17935429" cy="5685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2447" t="38019" r="26485" b="21416"/>
          <a:stretch>
            <a:fillRect/>
          </a:stretch>
        </p:blipFill>
        <p:spPr>
          <a:xfrm>
            <a:off x="19018995" y="7275756"/>
            <a:ext cx="4224563" cy="5563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imbal 제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Gimbal 제어</a:t>
            </a:r>
          </a:p>
        </p:txBody>
      </p:sp>
      <p:sp>
        <p:nvSpPr>
          <p:cNvPr id="349" name="고도 30km ~ 188km 구간 동안 원궤적을 따르며 각을 반환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고도 30km ~ 188km 구간 동안 원궤적을 따르며 각을 반환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68322" y="483209"/>
            <a:ext cx="3924302" cy="383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6968" y="4928306"/>
            <a:ext cx="8890063" cy="6556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imbal 제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Gimbal 제어</a:t>
            </a:r>
          </a:p>
        </p:txBody>
      </p:sp>
      <p:sp>
        <p:nvSpPr>
          <p:cNvPr id="354" name="고도 30km ~ 188km 구간 동안 원궤적을 따르며 각을 반환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고도 30km ~ 188km 구간 동안 원궤적을 따르며 각을 반환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68322" y="483209"/>
            <a:ext cx="3924302" cy="383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6968" y="4928306"/>
            <a:ext cx="8890063" cy="655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7001" y="4865623"/>
            <a:ext cx="10729998" cy="6682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imbal 제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Gimbal 제어</a:t>
            </a:r>
          </a:p>
        </p:txBody>
      </p:sp>
      <p:sp>
        <p:nvSpPr>
          <p:cNvPr id="360" name="고도 30km ~ 188km 구간 동안 원궤적을 따르며 각을 반환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고도 30km ~ 188km 구간 동안 원궤적을 따르며 각을 반환</a:t>
            </a:r>
          </a:p>
        </p:txBody>
      </p:sp>
      <p:pic>
        <p:nvPicPr>
          <p:cNvPr id="3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68322" y="483209"/>
            <a:ext cx="3924302" cy="3835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6968" y="4928306"/>
            <a:ext cx="8890063" cy="6556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7001" y="4865623"/>
            <a:ext cx="10729998" cy="6682156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Rectangle"/>
          <p:cNvSpPr/>
          <p:nvPr/>
        </p:nvSpPr>
        <p:spPr>
          <a:xfrm>
            <a:off x="17041454" y="4911190"/>
            <a:ext cx="618777" cy="492840"/>
          </a:xfrm>
          <a:prstGeom prst="rect">
            <a:avLst/>
          </a:prstGeom>
          <a:solidFill>
            <a:srgbClr val="2A2D3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01554" y="4383270"/>
            <a:ext cx="14980892" cy="7646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9264" t="20067" r="9342" b="6643"/>
          <a:stretch>
            <a:fillRect/>
          </a:stretch>
        </p:blipFill>
        <p:spPr>
          <a:xfrm>
            <a:off x="17651966" y="456192"/>
            <a:ext cx="6046188" cy="4655044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각속도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 기반으로 현재위치 계산</a:t>
            </a:r>
          </a:p>
        </p:txBody>
      </p:sp>
      <p:sp>
        <p:nvSpPr>
          <p:cNvPr id="369" name="궤도에 따른 상승속도, 이동속도를 적분해 위치알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궤도에 따른 상승속도, 이동속도를 적분해 위치알기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4778" y="3616885"/>
            <a:ext cx="9574446" cy="9509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9264" t="20067" r="9342" b="6643"/>
          <a:stretch>
            <a:fillRect/>
          </a:stretch>
        </p:blipFill>
        <p:spPr>
          <a:xfrm>
            <a:off x="17651967" y="456192"/>
            <a:ext cx="6046187" cy="4655044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각속도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 기반으로 현재위치 계산</a:t>
            </a:r>
          </a:p>
        </p:txBody>
      </p:sp>
      <p:sp>
        <p:nvSpPr>
          <p:cNvPr id="374" name="궤도에 따른 상승속도, 이동속도를 적분해 위치알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궤도에 따른 상승속도, 이동속도를 적분해 위치알기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4311" y="5168815"/>
            <a:ext cx="15895377" cy="640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9264" t="20067" r="9342" b="6643"/>
          <a:stretch>
            <a:fillRect/>
          </a:stretch>
        </p:blipFill>
        <p:spPr>
          <a:xfrm>
            <a:off x="17651967" y="456192"/>
            <a:ext cx="6046187" cy="4655044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각속도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 기반으로 현재위치 계산</a:t>
            </a:r>
          </a:p>
        </p:txBody>
      </p:sp>
      <p:sp>
        <p:nvSpPr>
          <p:cNvPr id="379" name="궤도에 따른 상승속도, 이동속도를 적분해 위치알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궤도에 따른 상승속도, 이동속도를 적분해 위치알기</a:t>
            </a:r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6377" y="5505853"/>
            <a:ext cx="13171246" cy="5741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9264" t="20067" r="9342" b="6643"/>
          <a:stretch>
            <a:fillRect/>
          </a:stretch>
        </p:blipFill>
        <p:spPr>
          <a:xfrm>
            <a:off x="17651967" y="456192"/>
            <a:ext cx="6046187" cy="4655044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각속도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 기반으로 현재위치 계산</a:t>
            </a:r>
          </a:p>
        </p:txBody>
      </p:sp>
      <p:sp>
        <p:nvSpPr>
          <p:cNvPr id="384" name="궤도에 따른 상승속도, 이동속도를 적분해 위치알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궤도에 따른 상승속도, 이동속도를 적분해 위치알기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71394" y="4340297"/>
            <a:ext cx="14641212" cy="8062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nstrument unit"/>
          <p:cNvSpPr txBox="1"/>
          <p:nvPr>
            <p:ph type="title"/>
          </p:nvPr>
        </p:nvSpPr>
        <p:spPr>
          <a:xfrm>
            <a:off x="1206500" y="1269999"/>
            <a:ext cx="9779000" cy="5882275"/>
          </a:xfrm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Instrument unit</a:t>
            </a:r>
          </a:p>
        </p:txBody>
      </p:sp>
      <p:pic>
        <p:nvPicPr>
          <p:cNvPr id="164" name="System_Test_of_the_Saturn_V_Instrument_Unit_(6861934).jpg" descr="System_Test_of_the_Saturn_V_Instrument_Unit_(6861934)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670" t="0" r="12669" b="0"/>
          <a:stretch>
            <a:fillRect/>
          </a:stretch>
        </p:blipFill>
        <p:spPr>
          <a:xfrm>
            <a:off x="12192000" y="1270000"/>
            <a:ext cx="10921714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9264" t="20067" r="9342" b="6643"/>
          <a:stretch>
            <a:fillRect/>
          </a:stretch>
        </p:blipFill>
        <p:spPr>
          <a:xfrm>
            <a:off x="17651967" y="456192"/>
            <a:ext cx="6046187" cy="4655044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각속도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 기반으로 현재위치 계산</a:t>
            </a:r>
          </a:p>
        </p:txBody>
      </p:sp>
      <p:sp>
        <p:nvSpPr>
          <p:cNvPr id="389" name="궤도에 따른 상승속도, 이동속도를 적분해 위치알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궤도에 따른 상승속도, 이동속도를 적분해 위치알기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3379" y="1064472"/>
            <a:ext cx="9697240" cy="11587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81016" y="808999"/>
            <a:ext cx="14421968" cy="12087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각속도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 기반으로 현재위치 계산</a:t>
            </a:r>
          </a:p>
        </p:txBody>
      </p:sp>
      <p:sp>
        <p:nvSpPr>
          <p:cNvPr id="394" name="궤도에 따른 상승속도, 이동속도를 적분해 위치알기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792479">
              <a:defRPr sz="5200"/>
            </a:lvl1pPr>
          </a:lstStyle>
          <a:p>
            <a:pPr/>
            <a:r>
              <a:t>궤도에 따른 상승속도, 이동속도를 적분해 위치알기</a:t>
            </a:r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8106" y="3886896"/>
            <a:ext cx="12127788" cy="89792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4320" t="52175" r="1728" b="5682"/>
          <a:stretch>
            <a:fillRect/>
          </a:stretch>
        </p:blipFill>
        <p:spPr>
          <a:xfrm>
            <a:off x="16444257" y="891690"/>
            <a:ext cx="7071147" cy="266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다단 구현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다단 구현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적분을 통한 추력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적분을 통한 추력계산</a:t>
            </a:r>
          </a:p>
        </p:txBody>
      </p:sp>
      <p:sp>
        <p:nvSpPr>
          <p:cNvPr id="401" name="tb 첫부분 : 필요한 파리미터들을 선언해준다.…"/>
          <p:cNvSpPr txBox="1"/>
          <p:nvPr>
            <p:ph type="body" idx="21"/>
          </p:nvPr>
        </p:nvSpPr>
        <p:spPr>
          <a:xfrm>
            <a:off x="13546168" y="4238714"/>
            <a:ext cx="9631333" cy="82658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tb 첫부분 : 필요한 파리미터들을 선언해준다.</a:t>
            </a:r>
            <a:endParaRPr spc="-55"/>
          </a:p>
          <a:p>
            <a:pPr>
              <a:defRPr spc="-55"/>
            </a:pPr>
          </a:p>
          <a:p>
            <a:pPr/>
            <a:r>
              <a:t>파라미터들이 각 단의 연료량이나 엔진성능을 저장해놨다.</a:t>
            </a:r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211" y="3802043"/>
            <a:ext cx="12301738" cy="9148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적분을 통한 추력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적분을 통한 추력계산</a:t>
            </a:r>
          </a:p>
        </p:txBody>
      </p:sp>
      <p:sp>
        <p:nvSpPr>
          <p:cNvPr id="405" name="질량변화를 미리 계산해놓는다."/>
          <p:cNvSpPr txBox="1"/>
          <p:nvPr>
            <p:ph type="body" idx="21"/>
          </p:nvPr>
        </p:nvSpPr>
        <p:spPr>
          <a:xfrm>
            <a:off x="14400462" y="4256309"/>
            <a:ext cx="8656778" cy="82560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질량변화를 미리 계산해놓는다.</a:t>
            </a:r>
          </a:p>
        </p:txBody>
      </p:sp>
      <p:pic>
        <p:nvPicPr>
          <p:cNvPr id="4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5136" y="6195740"/>
            <a:ext cx="14063794" cy="3861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적분을 통한 추력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적분을 통한 추력계산</a:t>
            </a:r>
          </a:p>
        </p:txBody>
      </p:sp>
      <p:sp>
        <p:nvSpPr>
          <p:cNvPr id="409" name="STAGEMANAGER는 각 stage가 모든 연료를 소모하고 나면 켜져서 다음 stage를 활성화하고 다시 꺼진다."/>
          <p:cNvSpPr txBox="1"/>
          <p:nvPr>
            <p:ph type="body" idx="21"/>
          </p:nvPr>
        </p:nvSpPr>
        <p:spPr>
          <a:xfrm>
            <a:off x="14495233" y="4239788"/>
            <a:ext cx="8567440" cy="82890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STAGEMANAGER는 각 stage가 모든 연료를 소모하고 나면 켜져서 다음 stage를 활성화하고 다시 꺼진다.</a:t>
            </a: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845" y="4423340"/>
            <a:ext cx="9764136" cy="4869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0879" y="9755840"/>
            <a:ext cx="10547302" cy="2886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적분을 통한 추력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적분을 통한 추력계산</a:t>
            </a:r>
          </a:p>
        </p:txBody>
      </p:sp>
      <p:sp>
        <p:nvSpPr>
          <p:cNvPr id="414" name="stagemanager의 꺼짐(negedge)에 따라서 stage가 다음 stage로 넘어간다."/>
          <p:cNvSpPr txBox="1"/>
          <p:nvPr>
            <p:ph type="body" idx="21"/>
          </p:nvPr>
        </p:nvSpPr>
        <p:spPr>
          <a:xfrm>
            <a:off x="15962098" y="4248503"/>
            <a:ext cx="7215401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stagemanager의 꺼짐(negedge)에 따라서 stage가 다음 stage로 넘어간다.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8715" y="5161570"/>
            <a:ext cx="11739375" cy="6082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적분을 통한 추력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적분을 통한 추력계산</a:t>
            </a:r>
          </a:p>
        </p:txBody>
      </p:sp>
      <p:sp>
        <p:nvSpPr>
          <p:cNvPr id="418" name="Agenda Topics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55"/>
            </a:pPr>
          </a:p>
        </p:txBody>
      </p:sp>
      <p:pic>
        <p:nvPicPr>
          <p:cNvPr id="4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545" y="3878348"/>
            <a:ext cx="8902146" cy="8158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2715" y="5057059"/>
            <a:ext cx="9428878" cy="8051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78947" y="3058739"/>
            <a:ext cx="9428879" cy="8371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0911" y="4370249"/>
            <a:ext cx="10638564" cy="909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적분을 통한 추력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적분을 통한 추력계산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3761" y="4075262"/>
            <a:ext cx="14956478" cy="8592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적분을 통한 추력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적분을 통한 추력계산</a:t>
            </a:r>
          </a:p>
        </p:txBody>
      </p:sp>
      <p:sp>
        <p:nvSpPr>
          <p:cNvPr id="428" name="앞서 본 것과 동일하지만,…"/>
          <p:cNvSpPr txBox="1"/>
          <p:nvPr>
            <p:ph type="body" idx="21"/>
          </p:nvPr>
        </p:nvSpPr>
        <p:spPr>
          <a:xfrm>
            <a:off x="15404903" y="4248503"/>
            <a:ext cx="7772597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앞서 본 것과 동일하지만,</a:t>
            </a:r>
            <a:endParaRPr spc="-55"/>
          </a:p>
          <a:p>
            <a:pPr/>
            <a:r>
              <a:t>조건에 따라 동작이 조금 다르다.</a:t>
            </a:r>
            <a:endParaRPr spc="-55"/>
          </a:p>
          <a:p>
            <a:pPr/>
            <a:r>
              <a:t>연소완료와 역추진이 조건이다.</a:t>
            </a:r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1682" y="3659971"/>
            <a:ext cx="12201655" cy="8891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21666" t="0" r="0" b="39850"/>
          <a:stretch>
            <a:fillRect/>
          </a:stretch>
        </p:blipFill>
        <p:spPr>
          <a:xfrm rot="5400000">
            <a:off x="17185325" y="8292032"/>
            <a:ext cx="5620170" cy="5754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Apollo_Saturn_V_Instrument_Unit_Gyro_Huntsville_AL_Space_museum_ST-124.jpg" descr="Apollo_Saturn_V_Instrument_Unit_Gyro_Huntsville_AL_Space_museum_ST-124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30" t="0" r="1230" b="0"/>
          <a:stretch>
            <a:fillRect/>
          </a:stretch>
        </p:blipFill>
        <p:spPr>
          <a:xfrm>
            <a:off x="15811497" y="7085409"/>
            <a:ext cx="7366002" cy="5410202"/>
          </a:xfrm>
          <a:prstGeom prst="rect">
            <a:avLst/>
          </a:prstGeom>
        </p:spPr>
      </p:pic>
      <p:pic>
        <p:nvPicPr>
          <p:cNvPr id="167" name="Instrument_Unit_514_(IMGP3463mod).jpg" descr="Instrument_Unit_514_(IMGP3463mod).jp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2679" t="0" r="2679" b="0"/>
          <a:stretch>
            <a:fillRect/>
          </a:stretch>
        </p:blipFill>
        <p:spPr>
          <a:xfrm>
            <a:off x="1211911" y="1270000"/>
            <a:ext cx="14167790" cy="11227503"/>
          </a:xfrm>
          <a:prstGeom prst="rect">
            <a:avLst/>
          </a:prstGeom>
        </p:spPr>
      </p:pic>
      <p:pic>
        <p:nvPicPr>
          <p:cNvPr id="168" name="1024px-ST-124gimbals.jpg" descr="1024px-ST-124gimbals.jp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14656" r="0" b="14656"/>
          <a:stretch>
            <a:fillRect/>
          </a:stretch>
        </p:blipFill>
        <p:spPr>
          <a:xfrm>
            <a:off x="15811500" y="1270000"/>
            <a:ext cx="7366000" cy="5410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적분을 통한 추력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적분을 통한 추력계산</a:t>
            </a:r>
          </a:p>
        </p:txBody>
      </p:sp>
      <p:sp>
        <p:nvSpPr>
          <p:cNvPr id="433" name="ignition 이 끝나기 전까지는 propellant가 연소한다."/>
          <p:cNvSpPr txBox="1"/>
          <p:nvPr>
            <p:ph type="body" idx="21"/>
          </p:nvPr>
        </p:nvSpPr>
        <p:spPr>
          <a:xfrm>
            <a:off x="15404903" y="4248503"/>
            <a:ext cx="7772597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 ignition 이 끝나기 전까지는 propellant가 연소한다.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2158" y="6426815"/>
            <a:ext cx="6895870" cy="5025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494" y="4243208"/>
            <a:ext cx="14831306" cy="5134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공기저항이 없는 순간부터 궤적생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공기저항이 없는 순간부터 궤적생성</a:t>
            </a:r>
          </a:p>
        </p:txBody>
      </p:sp>
      <p:sp>
        <p:nvSpPr>
          <p:cNvPr id="438" name="각속도를 반환한다.…"/>
          <p:cNvSpPr txBox="1"/>
          <p:nvPr>
            <p:ph type="body" idx="21"/>
          </p:nvPr>
        </p:nvSpPr>
        <p:spPr>
          <a:xfrm>
            <a:off x="15404903" y="4261203"/>
            <a:ext cx="7772597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각속도를 반환한다.</a:t>
            </a:r>
            <a:endParaRPr spc="-55"/>
          </a:p>
          <a:p>
            <a:pPr/>
            <a:r>
              <a:t>gimbal enbale 을 1로 만든다.</a:t>
            </a:r>
            <a:endParaRPr spc="-55"/>
          </a:p>
          <a:p>
            <a:pPr/>
            <a:r>
              <a:t>이후 다른 모듈에서 gimbal enable 은 발사궤적계산을 시작시킨다.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8083" y="3316833"/>
            <a:ext cx="11928773" cy="10119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공기저항이 없는 순간부터 궤적생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공기저항이 없는 순간부터 궤적생성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782" y="6034416"/>
            <a:ext cx="10784971" cy="4020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5819" y="4605966"/>
            <a:ext cx="10392652" cy="8016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각속도를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각속도를 기반으로 현재위치 계산</a:t>
            </a:r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1627" y="4588655"/>
            <a:ext cx="11000746" cy="7575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각속도를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각속도를 기반으로 현재위치 계산</a:t>
            </a:r>
          </a:p>
        </p:txBody>
      </p:sp>
      <p:pic>
        <p:nvPicPr>
          <p:cNvPr id="4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5877" y="6026167"/>
            <a:ext cx="12572246" cy="4700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각속도를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각속도를 기반으로 현재위치 계산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2354" y="5986877"/>
            <a:ext cx="13559292" cy="476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9130" t="6802" r="7124" b="12526"/>
          <a:stretch>
            <a:fillRect/>
          </a:stretch>
        </p:blipFill>
        <p:spPr>
          <a:xfrm rot="5400000">
            <a:off x="16956955" y="-580957"/>
            <a:ext cx="4208176" cy="8421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각속도를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각속도를 기반으로 현재위치 계산</a:t>
            </a:r>
          </a:p>
        </p:txBody>
      </p:sp>
      <p:sp>
        <p:nvSpPr>
          <p:cNvPr id="456" name="실시간으로 각도가 변하므로 각도를 summation 해야 한다."/>
          <p:cNvSpPr txBox="1"/>
          <p:nvPr>
            <p:ph type="body" idx="21"/>
          </p:nvPr>
        </p:nvSpPr>
        <p:spPr>
          <a:xfrm>
            <a:off x="1206500" y="4261203"/>
            <a:ext cx="21971000" cy="825601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실시간으로 각도가 변하므로 각도를 summation 해야 한다.</a:t>
            </a: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5305" y="6730158"/>
            <a:ext cx="12653390" cy="3292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각속도를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각속도를 기반으로 현재위치 계산</a:t>
            </a: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8669" y="3921281"/>
            <a:ext cx="14786662" cy="8910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각속도를 기반으로 현재위치 계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각속도를 기반으로 현재위치 계산</a:t>
            </a:r>
          </a:p>
        </p:txBody>
      </p:sp>
      <p:pic>
        <p:nvPicPr>
          <p:cNvPr id="4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2790" y="6412510"/>
            <a:ext cx="11258420" cy="392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작동 확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작동 확인</a:t>
            </a:r>
          </a:p>
        </p:txBody>
      </p:sp>
      <p:pic>
        <p:nvPicPr>
          <p:cNvPr id="4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7373" y="4122558"/>
            <a:ext cx="17369253" cy="85079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Verilog로 Saturn 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Verilog로 Saturn V</a:t>
            </a:r>
          </a:p>
        </p:txBody>
      </p:sp>
      <p:sp>
        <p:nvSpPr>
          <p:cNvPr id="171" name="어떻게 구현할까와 한계점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>
            <a:lvl1pPr defTabSz="1511770">
              <a:lnSpc>
                <a:spcPct val="80000"/>
              </a:lnSpc>
              <a:defRPr spc="-200" sz="5200"/>
            </a:lvl1pPr>
          </a:lstStyle>
          <a:p>
            <a:pPr/>
            <a:r>
              <a:t>어떻게 구현할까와 한계점</a:t>
            </a:r>
          </a:p>
        </p:txBody>
      </p:sp>
      <p:sp>
        <p:nvSpPr>
          <p:cNvPr id="172" name="현실적인 feedback을 받을 수 없으므로, 계산기정도의 성능만 낼 수 있다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현실적인 feedback을 받을 수 없으므로, 계산기정도의 성능만 낼 수 있다.</a:t>
            </a:r>
          </a:p>
        </p:txBody>
      </p:sp>
      <p:sp>
        <p:nvSpPr>
          <p:cNvPr id="173" name="고려할 수 있는 것…"/>
          <p:cNvSpPr txBox="1"/>
          <p:nvPr/>
        </p:nvSpPr>
        <p:spPr>
          <a:xfrm>
            <a:off x="2220279" y="5598409"/>
            <a:ext cx="8783654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spcBef>
                <a:spcPts val="1800"/>
              </a:spcBef>
              <a:defRPr spc="-99" sz="5500">
                <a:solidFill>
                  <a:srgbClr val="FFFFFF"/>
                </a:solidFill>
              </a:defRPr>
            </a:pPr>
            <a:r>
              <a:t>고려할 수 있는 것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일반적인 대기농도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무게감소에 따른 가속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INS (가속도계)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단 분리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착륙선 도킹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…</a:t>
            </a:r>
          </a:p>
        </p:txBody>
      </p:sp>
      <p:sp>
        <p:nvSpPr>
          <p:cNvPr id="174" name="고려할 수 없는 것…"/>
          <p:cNvSpPr txBox="1"/>
          <p:nvPr/>
        </p:nvSpPr>
        <p:spPr>
          <a:xfrm>
            <a:off x="12834624" y="5598409"/>
            <a:ext cx="8783653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spcBef>
                <a:spcPts val="1800"/>
              </a:spcBef>
              <a:defRPr spc="-99" sz="5500">
                <a:solidFill>
                  <a:srgbClr val="FFFFFF"/>
                </a:solidFill>
              </a:defRPr>
            </a:pPr>
            <a:r>
              <a:t>고려할 수 없는 것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태양풍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지구/달의 공전/자전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INS (자이로스코프)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위성궤도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공기저항</a:t>
            </a:r>
            <a:endParaRPr spc="-55"/>
          </a:p>
          <a:p>
            <a:pPr marL="698500" indent="-698500" algn="l" defTabSz="825500">
              <a:spcBef>
                <a:spcPts val="1800"/>
              </a:spcBef>
              <a:buSzPct val="123000"/>
              <a:buChar char="*"/>
              <a:defRPr spc="-99" sz="5500">
                <a:solidFill>
                  <a:srgbClr val="FFFFFF"/>
                </a:solidFill>
              </a:defRPr>
            </a:pPr>
            <a:r>
              <a:t>통신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작동 확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작동 확인</a:t>
            </a:r>
          </a:p>
        </p:txBody>
      </p:sp>
      <p:pic>
        <p:nvPicPr>
          <p:cNvPr id="4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6475" y="3722580"/>
            <a:ext cx="16711050" cy="9298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작동 확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7">
              <a:defRPr spc="-199" sz="8200"/>
            </a:lvl1pPr>
          </a:lstStyle>
          <a:p>
            <a:pPr/>
            <a:r>
              <a:t>작동 확인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1204" y="3236861"/>
            <a:ext cx="12581592" cy="102695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-3 … T-2… T-1…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T-3 … T-2… T-1…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creenshot 2023-05-31 at 1.14.31 AM.png" descr="Screenshot 2023-05-31 at 1.14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5139" y="-1542022"/>
            <a:ext cx="18049251" cy="17286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Screenshot 2023-05-31 at 1.14.26 AM.png" descr="Screenshot 2023-05-31 at 1.14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2436" y="3364022"/>
            <a:ext cx="15039127" cy="10015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creenshot 2023-05-31 at 1.14.26 AM.png" descr="Screenshot 2023-05-31 at 1.14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2436" y="3364022"/>
            <a:ext cx="15039127" cy="10015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Screenshot 2023-05-31 at 3.27.10 AM.png" descr="Screenshot 2023-05-31 at 3.27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1528" y="961497"/>
            <a:ext cx="19507203" cy="13373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My Ideas for Implementing Saturn V in verilog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My Ideas for Implementing Saturn V in verilog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y Ideas for Implementing Saturn V in verilo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b="0" spc="-200"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My Ideas for Implementing Saturn V in verilog</a:t>
            </a:r>
          </a:p>
        </p:txBody>
      </p:sp>
      <p:sp>
        <p:nvSpPr>
          <p:cNvPr id="179" name="planning"/>
          <p:cNvSpPr txBox="1"/>
          <p:nvPr>
            <p:ph type="body" sz="quarter" idx="1"/>
          </p:nvPr>
        </p:nvSpPr>
        <p:spPr>
          <a:xfrm>
            <a:off x="1206500" y="2245961"/>
            <a:ext cx="21971000" cy="934780"/>
          </a:xfrm>
          <a:prstGeom prst="rect">
            <a:avLst/>
          </a:prstGeom>
        </p:spPr>
        <p:txBody>
          <a:bodyPr/>
          <a:lstStyle/>
          <a:p>
            <a:pPr/>
            <a:r>
              <a:t>planning</a:t>
            </a:r>
          </a:p>
        </p:txBody>
      </p:sp>
      <p:sp>
        <p:nvSpPr>
          <p:cNvPr id="180" name="속도에 따라 높이/이동거리를 적분해준다.…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91311" indent="-591311" defTabSz="2365187">
              <a:spcBef>
                <a:spcPts val="4300"/>
              </a:spcBef>
              <a:defRPr sz="4600"/>
            </a:pPr>
            <a:r>
              <a:t>속도에 따라 높이/이동거리를 적분해준다.</a:t>
            </a:r>
          </a:p>
          <a:p>
            <a:pPr marL="591311" indent="-591311" defTabSz="2365187">
              <a:spcBef>
                <a:spcPts val="4300"/>
              </a:spcBef>
              <a:defRPr sz="4600"/>
            </a:pPr>
            <a:r>
              <a:t>공기농도가 낮아지면 기울여 궤적을 생성해준다.</a:t>
            </a:r>
          </a:p>
          <a:p>
            <a:pPr marL="591311" indent="-591311" defTabSz="2365187">
              <a:spcBef>
                <a:spcPts val="4300"/>
              </a:spcBef>
              <a:defRPr sz="4600"/>
            </a:pPr>
            <a:r>
              <a:t>연료소모량에 맞춰 stage를 분리해준다.</a:t>
            </a:r>
          </a:p>
          <a:p>
            <a:pPr marL="591311" indent="-591311" defTabSz="2365187">
              <a:spcBef>
                <a:spcPts val="4300"/>
              </a:spcBef>
              <a:defRPr sz="4600"/>
            </a:pPr>
            <a:r>
              <a:t>달에 가기 위한 가속을 한다.</a:t>
            </a:r>
          </a:p>
          <a:p>
            <a:pPr marL="591311" indent="-591311" defTabSz="2365187">
              <a:spcBef>
                <a:spcPts val="4300"/>
              </a:spcBef>
              <a:defRPr sz="4600"/>
            </a:pPr>
            <a:r>
              <a:t>착륙선을 꺼낸다.</a:t>
            </a:r>
          </a:p>
          <a:p>
            <a:pPr marL="591311" indent="-591311" defTabSz="2365187">
              <a:spcBef>
                <a:spcPts val="4300"/>
              </a:spcBef>
              <a:defRPr sz="4600"/>
            </a:pPr>
            <a:r>
              <a:t>달에 착륙하기 위한 감속을 한다.</a:t>
            </a:r>
          </a:p>
          <a:p>
            <a:pPr marL="591311" indent="-591311" defTabSz="2365187">
              <a:spcBef>
                <a:spcPts val="4300"/>
              </a:spcBef>
              <a:defRPr sz="4600"/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